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567" r:id="rId3"/>
    <p:sldId id="570" r:id="rId4"/>
    <p:sldId id="602" r:id="rId5"/>
    <p:sldId id="609" r:id="rId6"/>
    <p:sldId id="305" r:id="rId7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  <a:srgbClr val="09040C"/>
    <a:srgbClr val="FFFF99"/>
    <a:srgbClr val="FF9966"/>
    <a:srgbClr val="008000"/>
    <a:srgbClr val="003300"/>
    <a:srgbClr val="CC0066"/>
    <a:srgbClr val="275942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338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2023/8/14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2023/8/14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2023/8/14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2023/8/14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2023/8/14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2023/8/14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2023/8/14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2023/8/14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2023/8/14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2023/8/14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2023/8/14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2023/8/14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2023/8/14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2" Type="http://schemas.openxmlformats.org/officeDocument/2006/relationships/audio" Target="../media/media1.wav"/><Relationship Id="rId16" Type="http://schemas.openxmlformats.org/officeDocument/2006/relationships/image" Target="../media/image8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5" Type="http://schemas.openxmlformats.org/officeDocument/2006/relationships/slideLayout" Target="../slideLayouts/slideLayout2.xml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6583301" cy="3828838"/>
          </a:xfrm>
        </p:spPr>
        <p:txBody>
          <a:bodyPr/>
          <a:lstStyle/>
          <a:p>
            <a:r>
              <a:rPr lang="en-US" altLang="zh-TW" sz="2800"/>
              <a:t>Blind estimation of acoustic transfer functions (ATFs) and dereverberation based on convolutive transfer functions (CTFs)</a:t>
            </a:r>
            <a:br>
              <a:rPr lang="zh-TW" altLang="en-US" sz="4000"/>
            </a:br>
            <a:br>
              <a:rPr lang="en-US" altLang="zh-TW" sz="3200"/>
            </a:b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2022. 08. 16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2023/8/14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2023/8/14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Simulation setting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Simulation result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Simulation setting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2023/8/14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</p:spPr>
            <p:txBody>
              <a:bodyPr/>
              <a:lstStyle/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Uniform linear array (ULA)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Number of microphones = 30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Spacing = 0.02m (2cm)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Aperture = (30-1)*0.02 = 0.58 m 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Room size = 5m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6m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2.5m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Reverberation time T</a:t>
                </a:r>
                <a:r>
                  <a:rPr lang="en-US" altLang="zh-TW" sz="2000" b="0" baseline="-25000" dirty="0">
                    <a:cs typeface="Times New Roman" panose="02020603050405020304" pitchFamily="18" charset="0"/>
                  </a:rPr>
                  <a:t>60 </a:t>
                </a:r>
                <a:r>
                  <a:rPr lang="en-US" altLang="zh-TW" sz="2000" b="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b="0">
                    <a:cs typeface="Times New Roman" panose="02020603050405020304" pitchFamily="18" charset="0"/>
                  </a:rPr>
                  <a:t>= 0.2 0.3 0.4s </a:t>
                </a:r>
                <a:endParaRPr lang="zh-TW" altLang="en-US" b="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  <a:blipFill>
                <a:blip r:embed="rId2"/>
                <a:stretch>
                  <a:fillRect l="-313" t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487FAD84-27B0-4FA0-AA0E-D803B9489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684" y="3005138"/>
            <a:ext cx="4726592" cy="354494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46C518E-A320-4D43-8FF0-74630470143D}"/>
              </a:ext>
            </a:extLst>
          </p:cNvPr>
          <p:cNvSpPr txBox="1"/>
          <p:nvPr/>
        </p:nvSpPr>
        <p:spPr>
          <a:xfrm>
            <a:off x="6365149" y="3776031"/>
            <a:ext cx="2408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microphone location [1, 1.5, 1]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3B99D96-038C-4DC3-A1AD-249A3707F9B3}"/>
              </a:ext>
            </a:extLst>
          </p:cNvPr>
          <p:cNvSpPr txBox="1"/>
          <p:nvPr/>
        </p:nvSpPr>
        <p:spPr>
          <a:xfrm>
            <a:off x="7640883" y="4990259"/>
            <a:ext cx="2060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location [2, 2.6, 1]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接點: 弧形 11">
            <a:extLst>
              <a:ext uri="{FF2B5EF4-FFF2-40B4-BE49-F238E27FC236}">
                <a16:creationId xmlns:a16="http://schemas.microsoft.com/office/drawing/2014/main" id="{DB445B70-4E06-4AC5-AC8D-93F92D0CFF3A}"/>
              </a:ext>
            </a:extLst>
          </p:cNvPr>
          <p:cNvCxnSpPr>
            <a:cxnSpLocks/>
          </p:cNvCxnSpPr>
          <p:nvPr/>
        </p:nvCxnSpPr>
        <p:spPr>
          <a:xfrm flipV="1">
            <a:off x="5544682" y="5066515"/>
            <a:ext cx="297228" cy="253821"/>
          </a:xfrm>
          <a:prstGeom prst="curvedConnector3">
            <a:avLst>
              <a:gd name="adj1" fmla="val 6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接點: 弧形 38">
            <a:extLst>
              <a:ext uri="{FF2B5EF4-FFF2-40B4-BE49-F238E27FC236}">
                <a16:creationId xmlns:a16="http://schemas.microsoft.com/office/drawing/2014/main" id="{9E63CC21-CC41-45F7-9153-A6CA8CDF910A}"/>
              </a:ext>
            </a:extLst>
          </p:cNvPr>
          <p:cNvCxnSpPr>
            <a:cxnSpLocks/>
          </p:cNvCxnSpPr>
          <p:nvPr/>
        </p:nvCxnSpPr>
        <p:spPr>
          <a:xfrm rot="10800000">
            <a:off x="7640885" y="4823923"/>
            <a:ext cx="750892" cy="242593"/>
          </a:xfrm>
          <a:prstGeom prst="curvedConnector3">
            <a:avLst>
              <a:gd name="adj1" fmla="val 15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CBC8385C-DF01-4604-B979-0EDA611CA708}"/>
              </a:ext>
            </a:extLst>
          </p:cNvPr>
          <p:cNvSpPr txBox="1"/>
          <p:nvPr/>
        </p:nvSpPr>
        <p:spPr>
          <a:xfrm>
            <a:off x="6590612" y="6209488"/>
            <a:ext cx="3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5m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51DE3DD-71C1-4CA6-97AB-2059082EFC6F}"/>
              </a:ext>
            </a:extLst>
          </p:cNvPr>
          <p:cNvSpPr txBox="1"/>
          <p:nvPr/>
        </p:nvSpPr>
        <p:spPr>
          <a:xfrm>
            <a:off x="8391777" y="6273083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6m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DBF2BF-3359-4806-A3FA-5BF1BBD57873}"/>
              </a:ext>
            </a:extLst>
          </p:cNvPr>
          <p:cNvSpPr txBox="1"/>
          <p:nvPr/>
        </p:nvSpPr>
        <p:spPr>
          <a:xfrm>
            <a:off x="5196044" y="4434953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2.5m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84ABD4B-FD61-48ED-9DD9-A3E9D8B272CF}"/>
              </a:ext>
            </a:extLst>
          </p:cNvPr>
          <p:cNvSpPr txBox="1"/>
          <p:nvPr/>
        </p:nvSpPr>
        <p:spPr>
          <a:xfrm>
            <a:off x="5304717" y="5267258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接點: 弧形 15">
            <a:extLst>
              <a:ext uri="{FF2B5EF4-FFF2-40B4-BE49-F238E27FC236}">
                <a16:creationId xmlns:a16="http://schemas.microsoft.com/office/drawing/2014/main" id="{B03503DA-3BF8-4E85-A54B-21CACB5F31F9}"/>
              </a:ext>
            </a:extLst>
          </p:cNvPr>
          <p:cNvCxnSpPr>
            <a:cxnSpLocks/>
          </p:cNvCxnSpPr>
          <p:nvPr/>
        </p:nvCxnSpPr>
        <p:spPr>
          <a:xfrm rot="5400000">
            <a:off x="6702348" y="4155084"/>
            <a:ext cx="712523" cy="40121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27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7"/>
            <a:ext cx="8036852" cy="633276"/>
          </a:xfrm>
        </p:spPr>
        <p:txBody>
          <a:bodyPr/>
          <a:lstStyle/>
          <a:p>
            <a:r>
              <a:rPr lang="en-US" altLang="zh-TW"/>
              <a:t>Simula</a:t>
            </a:r>
            <a:r>
              <a:rPr lang="en-US" altLang="zh-TW" sz="2800"/>
              <a:t>tion result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2023/8/14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8">
            <a:extLst>
              <a:ext uri="{FF2B5EF4-FFF2-40B4-BE49-F238E27FC236}">
                <a16:creationId xmlns:a16="http://schemas.microsoft.com/office/drawing/2014/main" id="{C15DEE9B-980E-4DFE-B332-E8F26DB9B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912667"/>
              </p:ext>
            </p:extLst>
          </p:nvPr>
        </p:nvGraphicFramePr>
        <p:xfrm>
          <a:off x="1010428" y="1503357"/>
          <a:ext cx="8672544" cy="480053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168136">
                  <a:extLst>
                    <a:ext uri="{9D8B030D-6E8A-4147-A177-3AD203B41FA5}">
                      <a16:colId xmlns:a16="http://schemas.microsoft.com/office/drawing/2014/main" val="1084080360"/>
                    </a:ext>
                  </a:extLst>
                </a:gridCol>
                <a:gridCol w="2168136">
                  <a:extLst>
                    <a:ext uri="{9D8B030D-6E8A-4147-A177-3AD203B41FA5}">
                      <a16:colId xmlns:a16="http://schemas.microsoft.com/office/drawing/2014/main" val="2872206355"/>
                    </a:ext>
                  </a:extLst>
                </a:gridCol>
                <a:gridCol w="2168136">
                  <a:extLst>
                    <a:ext uri="{9D8B030D-6E8A-4147-A177-3AD203B41FA5}">
                      <a16:colId xmlns:a16="http://schemas.microsoft.com/office/drawing/2014/main" val="752044233"/>
                    </a:ext>
                  </a:extLst>
                </a:gridCol>
                <a:gridCol w="2168136">
                  <a:extLst>
                    <a:ext uri="{9D8B030D-6E8A-4147-A177-3AD203B41FA5}">
                      <a16:colId xmlns:a16="http://schemas.microsoft.com/office/drawing/2014/main" val="335654480"/>
                    </a:ext>
                  </a:extLst>
                </a:gridCol>
              </a:tblGrid>
              <a:tr h="1200134">
                <a:tc>
                  <a:txBody>
                    <a:bodyPr/>
                    <a:lstStyle/>
                    <a:p>
                      <a:pPr algn="ctr"/>
                      <a:endParaRPr lang="en-US" altLang="zh-TW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Ground-truth source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WPE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MINT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717559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 = 0.2s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879075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 = 0.3s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37671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 = 0.4s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665220"/>
                  </a:ext>
                </a:extLst>
              </a:tr>
            </a:tbl>
          </a:graphicData>
        </a:graphic>
      </p:graphicFrame>
      <p:pic>
        <p:nvPicPr>
          <p:cNvPr id="9" name="source_partial">
            <a:hlinkClick r:id="" action="ppaction://media"/>
            <a:extLst>
              <a:ext uri="{FF2B5EF4-FFF2-40B4-BE49-F238E27FC236}">
                <a16:creationId xmlns:a16="http://schemas.microsoft.com/office/drawing/2014/main" id="{A5BA45BA-0BA7-4CDB-BD10-DEABBB8F62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935878" y="4227516"/>
            <a:ext cx="609600" cy="609600"/>
          </a:xfrm>
          <a:prstGeom prst="rect">
            <a:avLst/>
          </a:prstGeom>
        </p:spPr>
      </p:pic>
      <p:pic>
        <p:nvPicPr>
          <p:cNvPr id="10" name="source_predict_partial_Wiener_MINT-0.4x6000x1500x1e-07">
            <a:hlinkClick r:id="" action="ppaction://media"/>
            <a:extLst>
              <a:ext uri="{FF2B5EF4-FFF2-40B4-BE49-F238E27FC236}">
                <a16:creationId xmlns:a16="http://schemas.microsoft.com/office/drawing/2014/main" id="{73C82268-C78D-45DD-BC18-50243048913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349143" y="5385612"/>
            <a:ext cx="609600" cy="609600"/>
          </a:xfrm>
          <a:prstGeom prst="rect">
            <a:avLst/>
          </a:prstGeom>
        </p:spPr>
      </p:pic>
      <p:pic>
        <p:nvPicPr>
          <p:cNvPr id="16" name="y_wpe_partial-0.4">
            <a:hlinkClick r:id="" action="ppaction://media"/>
            <a:extLst>
              <a:ext uri="{FF2B5EF4-FFF2-40B4-BE49-F238E27FC236}">
                <a16:creationId xmlns:a16="http://schemas.microsoft.com/office/drawing/2014/main" id="{C29FF8C2-4AB7-4A67-98DC-41F001021A1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197470" y="5385612"/>
            <a:ext cx="609600" cy="609600"/>
          </a:xfrm>
          <a:prstGeom prst="rect">
            <a:avLst/>
          </a:prstGeom>
        </p:spPr>
      </p:pic>
      <p:pic>
        <p:nvPicPr>
          <p:cNvPr id="17" name="source_predict_partial_Wiener_MINT-0.3x4500x1000x1e-07">
            <a:hlinkClick r:id="" action="ppaction://media"/>
            <a:extLst>
              <a:ext uri="{FF2B5EF4-FFF2-40B4-BE49-F238E27FC236}">
                <a16:creationId xmlns:a16="http://schemas.microsoft.com/office/drawing/2014/main" id="{150478BD-ACD1-4032-B394-CC6696FDAD7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349143" y="4190365"/>
            <a:ext cx="609600" cy="609600"/>
          </a:xfrm>
          <a:prstGeom prst="rect">
            <a:avLst/>
          </a:prstGeom>
        </p:spPr>
      </p:pic>
      <p:pic>
        <p:nvPicPr>
          <p:cNvPr id="18" name="y_wpe_partial-0.3">
            <a:hlinkClick r:id="" action="ppaction://media"/>
            <a:extLst>
              <a:ext uri="{FF2B5EF4-FFF2-40B4-BE49-F238E27FC236}">
                <a16:creationId xmlns:a16="http://schemas.microsoft.com/office/drawing/2014/main" id="{095B8D1C-F5A2-474B-9D7A-309D5979AB94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142510" y="4242672"/>
            <a:ext cx="609600" cy="609600"/>
          </a:xfrm>
          <a:prstGeom prst="rect">
            <a:avLst/>
          </a:prstGeom>
        </p:spPr>
      </p:pic>
      <p:pic>
        <p:nvPicPr>
          <p:cNvPr id="20" name="source_predict_partial_Wiener_MINT-0.2x3000x750x1e-07">
            <a:hlinkClick r:id="" action="ppaction://media"/>
            <a:extLst>
              <a:ext uri="{FF2B5EF4-FFF2-40B4-BE49-F238E27FC236}">
                <a16:creationId xmlns:a16="http://schemas.microsoft.com/office/drawing/2014/main" id="{1980E8B5-1766-46ED-944C-804EF335C63A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349143" y="3043504"/>
            <a:ext cx="609600" cy="609600"/>
          </a:xfrm>
          <a:prstGeom prst="rect">
            <a:avLst/>
          </a:prstGeom>
        </p:spPr>
      </p:pic>
      <p:pic>
        <p:nvPicPr>
          <p:cNvPr id="21" name="y_wpe_partial-0.2">
            <a:hlinkClick r:id="" action="ppaction://media"/>
            <a:extLst>
              <a:ext uri="{FF2B5EF4-FFF2-40B4-BE49-F238E27FC236}">
                <a16:creationId xmlns:a16="http://schemas.microsoft.com/office/drawing/2014/main" id="{0B30E91E-571C-468B-9B91-8763C1DEE23E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142510" y="30435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3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5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5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Future work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2023/8/14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578C12A-002C-4C53-845E-A8C69542C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079" y="1240594"/>
            <a:ext cx="9744710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WPD + RLS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Kalman filter</a:t>
            </a:r>
            <a:endParaRPr lang="zh-TW" altLang="en-US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462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2023/8/14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谢谢ui图片-谢谢配图素材下载-新媒体素材库-觅知网">
            <a:extLst>
              <a:ext uri="{FF2B5EF4-FFF2-40B4-BE49-F238E27FC236}">
                <a16:creationId xmlns:a16="http://schemas.microsoft.com/office/drawing/2014/main" id="{05BA532D-B0F4-4E5D-A1AF-61ACBF247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366" y="799404"/>
            <a:ext cx="5516667" cy="551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227187</TotalTime>
  <Words>219</Words>
  <Application>Microsoft Office PowerPoint</Application>
  <PresentationFormat>自訂</PresentationFormat>
  <Paragraphs>53</Paragraphs>
  <Slides>6</Slides>
  <Notes>1</Notes>
  <HiddenSlides>0</HiddenSlides>
  <MMClips>7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2" baseType="lpstr">
      <vt:lpstr>Arial</vt:lpstr>
      <vt:lpstr>Calibri</vt:lpstr>
      <vt:lpstr>Cambria Math</vt:lpstr>
      <vt:lpstr>Times New Roman</vt:lpstr>
      <vt:lpstr>Wingdings</vt:lpstr>
      <vt:lpstr>Office 佈景主題</vt:lpstr>
      <vt:lpstr>Blind estimation of acoustic transfer functions (ATFs) and dereverberation based on convolutive transfer functions (CTFs)   Date：2022. 08. 16</vt:lpstr>
      <vt:lpstr>Outline</vt:lpstr>
      <vt:lpstr>Simulation setting</vt:lpstr>
      <vt:lpstr>Simulation result</vt:lpstr>
      <vt:lpstr>Future work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2616</cp:revision>
  <dcterms:created xsi:type="dcterms:W3CDTF">2012-11-25T05:37:01Z</dcterms:created>
  <dcterms:modified xsi:type="dcterms:W3CDTF">2023-08-14T09:10:58Z</dcterms:modified>
</cp:coreProperties>
</file>